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2" r:id="rId2"/>
    <p:sldId id="273" r:id="rId3"/>
    <p:sldId id="305" r:id="rId4"/>
    <p:sldId id="329" r:id="rId5"/>
    <p:sldId id="340" r:id="rId6"/>
    <p:sldId id="350" r:id="rId7"/>
    <p:sldId id="341" r:id="rId8"/>
    <p:sldId id="342" r:id="rId9"/>
    <p:sldId id="343" r:id="rId10"/>
    <p:sldId id="356" r:id="rId11"/>
    <p:sldId id="345" r:id="rId12"/>
    <p:sldId id="354" r:id="rId13"/>
    <p:sldId id="351" r:id="rId14"/>
    <p:sldId id="352" r:id="rId15"/>
    <p:sldId id="353" r:id="rId16"/>
    <p:sldId id="321" r:id="rId17"/>
    <p:sldId id="319" r:id="rId18"/>
    <p:sldId id="322" r:id="rId19"/>
    <p:sldId id="346" r:id="rId20"/>
    <p:sldId id="330" r:id="rId21"/>
    <p:sldId id="331" r:id="rId22"/>
    <p:sldId id="347" r:id="rId23"/>
    <p:sldId id="316" r:id="rId24"/>
    <p:sldId id="323" r:id="rId25"/>
    <p:sldId id="325" r:id="rId26"/>
    <p:sldId id="326" r:id="rId27"/>
    <p:sldId id="348" r:id="rId28"/>
    <p:sldId id="324" r:id="rId29"/>
    <p:sldId id="328" r:id="rId30"/>
    <p:sldId id="349" r:id="rId31"/>
    <p:sldId id="334" r:id="rId32"/>
    <p:sldId id="335" r:id="rId33"/>
    <p:sldId id="336" r:id="rId34"/>
    <p:sldId id="337" r:id="rId35"/>
    <p:sldId id="338" r:id="rId36"/>
    <p:sldId id="355" r:id="rId37"/>
    <p:sldId id="327" r:id="rId3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1A4DB2"/>
    <a:srgbClr val="FF6600"/>
    <a:srgbClr val="0033CC"/>
    <a:srgbClr val="18481D"/>
    <a:srgbClr val="008080"/>
    <a:srgbClr val="33993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1429" autoAdjust="0"/>
  </p:normalViewPr>
  <p:slideViewPr>
    <p:cSldViewPr snapToGrid="0" snapToObjects="1">
      <p:cViewPr varScale="1">
        <p:scale>
          <a:sx n="117" d="100"/>
          <a:sy n="117" d="100"/>
        </p:scale>
        <p:origin x="25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9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0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8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Statistical Framework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/>
              <a:t>RAVEN Entities and Input </a:t>
            </a:r>
            <a:r>
              <a:rPr lang="en-US" b="0"/>
              <a:t>Structure introduction</a:t>
            </a:r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78022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Idaho National Laboratory - Idaho Falls, ID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952A3-0B96-FE4F-A2B5-C9313EE8E41D}"/>
              </a:ext>
            </a:extLst>
          </p:cNvPr>
          <p:cNvSpPr txBox="1"/>
          <p:nvPr/>
        </p:nvSpPr>
        <p:spPr>
          <a:xfrm>
            <a:off x="7272975" y="65247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INL/CON-19-55724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45B8-A7CD-704A-A4BD-7E025BEE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06FC-3328-4540-B608-43E00C73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Projectile Motion Model</a:t>
            </a:r>
          </a:p>
          <a:p>
            <a:pPr lvl="1"/>
            <a:r>
              <a:rPr lang="en-US" dirty="0"/>
              <a:t>Easy learning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43388E-C8FA-9741-8707-F887C22BF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23417"/>
              </p:ext>
            </p:extLst>
          </p:nvPr>
        </p:nvGraphicFramePr>
        <p:xfrm>
          <a:off x="76200" y="3592287"/>
          <a:ext cx="6096000" cy="31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6773592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24440280"/>
                    </a:ext>
                  </a:extLst>
                </a:gridCol>
              </a:tblGrid>
              <a:tr h="3470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965774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r>
                        <a:rPr lang="en-US" b="1" dirty="0"/>
                        <a:t>v0</a:t>
                      </a:r>
                      <a:r>
                        <a:rPr lang="en-US" dirty="0"/>
                        <a:t> – initial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range</a:t>
                      </a:r>
                      <a:r>
                        <a:rPr lang="en-US" dirty="0"/>
                        <a:t> – horizontal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391601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r>
                        <a:rPr lang="en-US" b="1" dirty="0"/>
                        <a:t>ang</a:t>
                      </a:r>
                      <a:r>
                        <a:rPr lang="en-US" dirty="0"/>
                        <a:t> – launch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ToF</a:t>
                      </a:r>
                      <a:r>
                        <a:rPr lang="en-US" dirty="0"/>
                        <a:t> – time of flight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7728"/>
                  </a:ext>
                </a:extLst>
              </a:tr>
              <a:tr h="607279">
                <a:tc>
                  <a:txBody>
                    <a:bodyPr/>
                    <a:lstStyle/>
                    <a:p>
                      <a:r>
                        <a:rPr lang="en-US" b="1" dirty="0"/>
                        <a:t>w(t)</a:t>
                      </a:r>
                      <a:r>
                        <a:rPr lang="en-US" dirty="0"/>
                        <a:t> – wind strength as a</a:t>
                      </a:r>
                    </a:p>
                    <a:p>
                      <a:r>
                        <a:rPr lang="en-US" dirty="0"/>
                        <a:t>          function of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x(t)</a:t>
                      </a:r>
                      <a:r>
                        <a:rPr lang="en-US" dirty="0"/>
                        <a:t> – horizontal position as</a:t>
                      </a:r>
                    </a:p>
                    <a:p>
                      <a:r>
                        <a:rPr lang="en-US" dirty="0"/>
                        <a:t>         a function of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8936"/>
                  </a:ext>
                </a:extLst>
              </a:tr>
              <a:tr h="607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y(t)</a:t>
                      </a:r>
                      <a:r>
                        <a:rPr lang="en-US" dirty="0"/>
                        <a:t> – vertical position as a</a:t>
                      </a:r>
                    </a:p>
                    <a:p>
                      <a:r>
                        <a:rPr lang="en-US" dirty="0"/>
                        <a:t>         function of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48075"/>
                  </a:ext>
                </a:extLst>
              </a:tr>
              <a:tr h="803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th</a:t>
                      </a:r>
                      <a:r>
                        <a:rPr lang="en-US" b="1" dirty="0"/>
                        <a:t>(v)</a:t>
                      </a:r>
                      <a:r>
                        <a:rPr lang="en-US" dirty="0"/>
                        <a:t> – current angle as 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function of velocity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7620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817C22B-5F6D-1842-A1B6-E02CA1F8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98" y="77511"/>
            <a:ext cx="4637315" cy="34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 err="1"/>
              <a:t>DataObjects</a:t>
            </a:r>
            <a:endParaRPr lang="en-US" sz="4000" dirty="0"/>
          </a:p>
          <a:p>
            <a:pPr marL="457200" lvl="1" indent="0" algn="ctr">
              <a:buNone/>
            </a:pPr>
            <a:r>
              <a:rPr lang="en-US" sz="2800" dirty="0"/>
              <a:t>Collecting and Storing Data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7032E0-5EF2-7E41-A5AC-A07B06C238A3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3149FF-E2FB-4D43-B379-75958119BC75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BA92846-E75C-A14B-85AE-9E28C9ABC229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AA667AF-FD91-AF47-929D-F36F65A2D072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B5E62D74-B959-9948-9104-170A1D979D6A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0B614C2B-B077-5641-9680-68279789438E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FC7055BE-31E3-2246-BB89-73EEF17E8EA5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4273FC10-D82B-A842-8981-21A055B686FE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1B5CB5F-66FB-B742-8181-0BC6EFDD7F04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7D2E4823-57AC-9B40-BD36-F111C6EA925B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0524D42-CF19-F44E-B4B0-36C47ABD4018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8158B1ED-6F94-4A4F-AD45-1BDE7510E569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41FA9F08-895D-9342-A9F3-613BDB73C5E9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7DDBE7-591E-4848-948A-865523BE6166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263DF-91CD-E548-9128-C00A226D82F1}"/>
              </a:ext>
            </a:extLst>
          </p:cNvPr>
          <p:cNvSpPr/>
          <p:nvPr/>
        </p:nvSpPr>
        <p:spPr bwMode="auto">
          <a:xfrm>
            <a:off x="5578822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4CC-45EF-AC44-830F-69F905C9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BCA10-4B82-5341-B83A-19CD5815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</a:t>
            </a:r>
          </a:p>
          <a:p>
            <a:pPr lvl="1"/>
            <a:r>
              <a:rPr lang="en-US" dirty="0" err="1"/>
              <a:t>PointSet</a:t>
            </a:r>
            <a:endParaRPr lang="en-US" dirty="0"/>
          </a:p>
          <a:p>
            <a:pPr lvl="2"/>
            <a:r>
              <a:rPr lang="en-US" dirty="0"/>
              <a:t>scalar inputs, scalar outputs</a:t>
            </a:r>
          </a:p>
          <a:p>
            <a:pPr lvl="1"/>
            <a:r>
              <a:rPr lang="en-US" dirty="0" err="1"/>
              <a:t>HistorySet</a:t>
            </a:r>
            <a:endParaRPr lang="en-US" dirty="0"/>
          </a:p>
          <a:p>
            <a:pPr lvl="2"/>
            <a:r>
              <a:rPr lang="en-US" dirty="0"/>
              <a:t>scalar inputs, vector outputs</a:t>
            </a:r>
          </a:p>
          <a:p>
            <a:pPr lvl="1"/>
            <a:r>
              <a:rPr lang="en-US" dirty="0" err="1"/>
              <a:t>DataSet</a:t>
            </a:r>
            <a:endParaRPr lang="en-US" dirty="0"/>
          </a:p>
          <a:p>
            <a:pPr lvl="2"/>
            <a:r>
              <a:rPr lang="en-US" dirty="0"/>
              <a:t>mixed scalar/vector inputs, outputs</a:t>
            </a:r>
          </a:p>
          <a:p>
            <a:pPr lvl="2"/>
            <a:endParaRPr lang="en-US" dirty="0"/>
          </a:p>
          <a:p>
            <a:r>
              <a:rPr lang="en-US" dirty="0"/>
              <a:t>Used for all data transfer in RAVEN</a:t>
            </a:r>
          </a:p>
          <a:p>
            <a:endParaRPr lang="en-US" dirty="0"/>
          </a:p>
          <a:p>
            <a:r>
              <a:rPr lang="en-US" dirty="0"/>
              <a:t>Only live during run time!</a:t>
            </a:r>
          </a:p>
          <a:p>
            <a:pPr lvl="1"/>
            <a:r>
              <a:rPr lang="en-US" dirty="0"/>
              <a:t>Must use </a:t>
            </a:r>
            <a:r>
              <a:rPr lang="en-US" dirty="0" err="1"/>
              <a:t>OutStream</a:t>
            </a:r>
            <a:r>
              <a:rPr lang="en-US" dirty="0"/>
              <a:t> or Database to save on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0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48720"/>
              </p:ext>
            </p:extLst>
          </p:nvPr>
        </p:nvGraphicFramePr>
        <p:xfrm>
          <a:off x="3327804" y="3359180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1830697" y="384897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5305399" y="290678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3572579" y="289589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1830697" y="4310641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1830697" y="477230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8016327-3BEA-B748-9C4A-649E3A428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821" y="15016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 err="1">
                <a:solidFill>
                  <a:srgbClr val="006600"/>
                </a:solidFill>
              </a:rPr>
              <a:t>PointSet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/>
              <a:t>- Each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results in one value for each </a:t>
            </a:r>
            <a:r>
              <a:rPr lang="en-US" b="1" dirty="0">
                <a:solidFill>
                  <a:srgbClr val="FF0000"/>
                </a:solidFill>
              </a:rPr>
              <a:t>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006" y="2142896"/>
            <a:ext cx="6627027" cy="4524375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 err="1">
                <a:solidFill>
                  <a:srgbClr val="006600"/>
                </a:solidFill>
              </a:rPr>
              <a:t>HistorySet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r>
              <a:rPr lang="en-US" dirty="0">
                <a:solidFill>
                  <a:srgbClr val="006600"/>
                </a:solidFill>
              </a:rPr>
              <a:t> </a:t>
            </a:r>
            <a:r>
              <a:rPr lang="en-US" dirty="0"/>
              <a:t>- Each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results in a </a:t>
            </a:r>
            <a:r>
              <a:rPr lang="en-US" b="1" dirty="0"/>
              <a:t>history</a:t>
            </a:r>
            <a:r>
              <a:rPr lang="en-US" dirty="0"/>
              <a:t> of values </a:t>
            </a:r>
            <a:r>
              <a:rPr lang="en-US" b="1" dirty="0">
                <a:solidFill>
                  <a:srgbClr val="FF0000"/>
                </a:solidFill>
              </a:rPr>
              <a:t>output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80160"/>
              </p:ext>
            </p:extLst>
          </p:nvPr>
        </p:nvGraphicFramePr>
        <p:xfrm>
          <a:off x="2942452" y="3429000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532198" y="412328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365981" y="29673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66236" y="297498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532198" y="5340480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4459014" y="297498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23114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006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7973" y="1053572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</a:t>
            </a:r>
            <a:r>
              <a:rPr lang="en-US" dirty="0">
                <a:solidFill>
                  <a:srgbClr val="006600"/>
                </a:solidFill>
              </a:rPr>
              <a:t>Data Sets </a:t>
            </a:r>
            <a:r>
              <a:rPr lang="en-US" dirty="0"/>
              <a:t>-  Arbitrary Format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14738"/>
              </p:ext>
            </p:extLst>
          </p:nvPr>
        </p:nvGraphicFramePr>
        <p:xfrm>
          <a:off x="1577706" y="2455881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260333" y="3477127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4571206" y="199421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2078022" y="1994216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260333" y="521313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7514238" y="2067515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043C5-5491-0C41-BB9E-8C3A4349A2EA}"/>
              </a:ext>
            </a:extLst>
          </p:cNvPr>
          <p:cNvSpPr/>
          <p:nvPr/>
        </p:nvSpPr>
        <p:spPr bwMode="auto">
          <a:xfrm>
            <a:off x="6877852" y="922395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</a:t>
            </a:r>
            <a:r>
              <a:rPr lang="en-US" sz="1600" dirty="0" err="1">
                <a:latin typeface="+mj-lt"/>
              </a:rPr>
              <a:t>DataSets</a:t>
            </a:r>
            <a:r>
              <a:rPr lang="en-US" sz="1600" dirty="0">
                <a:latin typeface="+mj-lt"/>
              </a:rPr>
              <a:t> are only used in </a:t>
            </a:r>
            <a:r>
              <a:rPr lang="en-US" sz="1600" dirty="0" err="1">
                <a:latin typeface="+mj-lt"/>
              </a:rPr>
              <a:t>EnsembleModels</a:t>
            </a:r>
            <a:r>
              <a:rPr lang="en-US" sz="1600" dirty="0">
                <a:latin typeface="+mj-lt"/>
              </a:rPr>
              <a:t> currently.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95066"/>
              </p:ext>
            </p:extLst>
          </p:nvPr>
        </p:nvGraphicFramePr>
        <p:xfrm>
          <a:off x="7400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416" y="1577791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8"/>
            <a:ext cx="1914796" cy="3062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51034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3987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55005" y="390210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Databases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569" y="1349219"/>
            <a:ext cx="8000488" cy="427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Databases</a:t>
            </a:r>
            <a:r>
              <a:rPr lang="en-US" dirty="0"/>
              <a:t>: data storage entities</a:t>
            </a:r>
          </a:p>
          <a:p>
            <a:pPr lvl="1"/>
            <a:r>
              <a:rPr lang="en-US" dirty="0"/>
              <a:t>Store data in binary format</a:t>
            </a:r>
          </a:p>
          <a:p>
            <a:pPr lvl="2"/>
            <a:r>
              <a:rPr lang="en-US" dirty="0"/>
              <a:t>Uncompressed </a:t>
            </a:r>
          </a:p>
          <a:p>
            <a:pPr lvl="3"/>
            <a:r>
              <a:rPr lang="en-US" dirty="0"/>
              <a:t>high memory, high performance</a:t>
            </a:r>
          </a:p>
          <a:p>
            <a:pPr lvl="2"/>
            <a:r>
              <a:rPr lang="en-US" dirty="0"/>
              <a:t>Compressed </a:t>
            </a:r>
          </a:p>
          <a:p>
            <a:pPr lvl="3"/>
            <a:r>
              <a:rPr lang="en-US" dirty="0"/>
              <a:t>low memory, low performance</a:t>
            </a:r>
          </a:p>
          <a:p>
            <a:pPr lvl="1"/>
            <a:r>
              <a:rPr lang="en-US" dirty="0"/>
              <a:t>HDF5 files</a:t>
            </a:r>
          </a:p>
          <a:p>
            <a:pPr lvl="1"/>
            <a:endParaRPr lang="en-US" i="1" dirty="0"/>
          </a:p>
          <a:p>
            <a:pPr lvl="1"/>
            <a:r>
              <a:rPr lang="en-US" i="1" dirty="0" err="1"/>
              <a:t>DataObjects</a:t>
            </a:r>
            <a:r>
              <a:rPr lang="en-US" dirty="0"/>
              <a:t> can be saved into </a:t>
            </a:r>
            <a:r>
              <a:rPr lang="en-US" i="1" dirty="0"/>
              <a:t>Databases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Existing Databases can be loaded into the RAVEN framework</a:t>
            </a:r>
          </a:p>
        </p:txBody>
      </p:sp>
    </p:spTree>
    <p:extLst>
      <p:ext uri="{BB962C8B-B14F-4D97-AF65-F5344CB8AC3E}">
        <p14:creationId xmlns:p14="http://schemas.microsoft.com/office/powerpoint/2010/main" val="2296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new_database_in_default_location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new_database_specific_directory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old_database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Databases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43717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Distributions</a:t>
            </a:r>
          </a:p>
          <a:p>
            <a:pPr marL="457200" lvl="1" indent="0" algn="ctr">
              <a:buNone/>
            </a:pPr>
            <a:r>
              <a:rPr lang="en-US" sz="2800" dirty="0"/>
              <a:t>Characterizing Uncertainty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B07A6A-2E86-1E4C-99E9-CEEA6CBCC8FD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CD9710-4B6F-554F-BB61-0FD41E576456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076D337-4F18-B940-BD42-80204940F404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B80024E5-A125-CA41-801F-7C27C89C7A68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EF718038-3ACA-6C47-9F17-D833BA7B88A1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BC1283AA-D395-5E4E-B84B-E79167717FF7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05CAACF9-7012-6246-96EE-6A536AC84388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B90B23A8-5A12-E84C-B5F1-96E87B56866C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905A581E-2E98-A84C-B730-C0201C773A93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4DE1DF7-7953-0549-94B5-F62F884D819C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B6495CA1-6396-7342-8B20-2747D7FE986E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0A1F29E-FEF7-EF42-80B7-FBBC5B31596E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A674DE52-76C5-724A-BE39-6762C7BB6148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9456DA-332F-3741-B031-5DDAD5675D91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BE8B132-FFD0-4146-9169-22146CDDE8B4}"/>
              </a:ext>
            </a:extLst>
          </p:cNvPr>
          <p:cNvSpPr/>
          <p:nvPr/>
        </p:nvSpPr>
        <p:spPr bwMode="auto">
          <a:xfrm>
            <a:off x="44494" y="3036568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concept of “Entities” in the RAVEN framework</a:t>
            </a:r>
          </a:p>
          <a:p>
            <a:r>
              <a:rPr lang="en-US" dirty="0"/>
              <a:t>Learn how these “Entities” are implemented in RAVEN</a:t>
            </a:r>
          </a:p>
          <a:p>
            <a:r>
              <a:rPr lang="en-US" dirty="0"/>
              <a:t>Learn the concept of RAVEN “Step”</a:t>
            </a:r>
          </a:p>
          <a:p>
            <a:r>
              <a:rPr lang="en-US" dirty="0"/>
              <a:t>Learn how RAVEN Steps and Entities are assembled in the input file for the construction of a calculation flow: From “Entities” to “Actors”</a:t>
            </a:r>
          </a:p>
          <a:p>
            <a:endParaRPr lang="en-US" dirty="0"/>
          </a:p>
          <a:p>
            <a:r>
              <a:rPr lang="en-US" dirty="0"/>
              <a:t>Basically, you should be able to start playing with RAVEN</a:t>
            </a:r>
          </a:p>
          <a:p>
            <a:endParaRPr lang="en-US" dirty="0"/>
          </a:p>
          <a:p>
            <a:r>
              <a:rPr lang="en-US" dirty="0"/>
              <a:t>Additional info</a:t>
            </a:r>
          </a:p>
          <a:p>
            <a:pPr lvl="1"/>
            <a:r>
              <a:rPr lang="en-US" dirty="0"/>
              <a:t>RAVEN user manual and user guide</a:t>
            </a:r>
          </a:p>
          <a:p>
            <a:pPr lvl="1"/>
            <a:r>
              <a:rPr lang="en-US" dirty="0"/>
              <a:t>Input files shown in this workshop</a:t>
            </a:r>
          </a:p>
          <a:p>
            <a:pPr lvl="1"/>
            <a:r>
              <a:rPr lang="en-US" dirty="0"/>
              <a:t>RAVEN regression and analytical tests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Distributions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663510"/>
            <a:ext cx="6307511" cy="141336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Distributions</a:t>
            </a:r>
            <a:r>
              <a:rPr lang="en-US" dirty="0"/>
              <a:t>: stochastic representation of variable</a:t>
            </a:r>
          </a:p>
          <a:p>
            <a:pPr lvl="1"/>
            <a:r>
              <a:rPr lang="en-US" dirty="0"/>
              <a:t>1D continuous and discrete: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 err="1"/>
              <a:t>LogNormal</a:t>
            </a:r>
            <a:endParaRPr lang="en-US" dirty="0"/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ND multi-dimensional distributions:</a:t>
            </a:r>
          </a:p>
          <a:p>
            <a:pPr lvl="2"/>
            <a:r>
              <a:rPr lang="en-US" dirty="0"/>
              <a:t>Multivariate Normal </a:t>
            </a:r>
          </a:p>
          <a:p>
            <a:pPr lvl="2"/>
            <a:r>
              <a:rPr lang="en-US" dirty="0"/>
              <a:t>Custom N-Dimensional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403513" y="4646366"/>
            <a:ext cx="3010833" cy="213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2" name="Picture 21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99" y="2098448"/>
            <a:ext cx="2716471" cy="1956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Distributions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55005" y="150159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443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Samplers</a:t>
            </a:r>
          </a:p>
          <a:p>
            <a:pPr marL="457200" lvl="1" indent="0" algn="ctr">
              <a:buNone/>
            </a:pPr>
            <a:r>
              <a:rPr lang="en-US" sz="2800" dirty="0"/>
              <a:t>Turning Uncertainties into Inputs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1ACC36-6ABD-EF4B-A353-82E466292FC9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820F18-92C6-204B-9CC1-485568C03B3E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3863A3-D923-BE43-86B0-618357EB2261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C3AAC8CB-F6A2-EC4B-BCD8-7255532B0EAD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90533E9A-11A8-5741-9A53-80C8E5BF18F2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C61998F4-DB5D-8646-B239-301CE405C6BC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59D4F8EB-28C8-9C4B-AA2A-213E3E27BA59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8E4E64A4-12FE-1F42-AEA8-C98CA9615357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0EDB6E-36D0-124C-B31F-9EDFE2F1C68C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D56E3EB1-16E9-D04D-992A-411C8E8248AB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60E4B0F9-6543-A74E-95CD-E11E5060D78D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FC36A191-91ED-FE40-A611-15ED83976408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F51BE415-CDD7-6947-95B9-A2B9666C6059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4800F-F97C-634A-A0C5-26ACF503754E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F7ACD1-4229-D74E-BB63-4F4D92AF367F}"/>
              </a:ext>
            </a:extLst>
          </p:cNvPr>
          <p:cNvSpPr/>
          <p:nvPr/>
        </p:nvSpPr>
        <p:spPr bwMode="auto">
          <a:xfrm>
            <a:off x="52907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Samplers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Samplers</a:t>
            </a:r>
            <a:r>
              <a:rPr lang="en-US" dirty="0"/>
              <a:t>: input space sampling entities</a:t>
            </a:r>
          </a:p>
          <a:p>
            <a:pPr lvl="1"/>
            <a:r>
              <a:rPr lang="en-US" dirty="0"/>
              <a:t>Forward Samplers</a:t>
            </a:r>
          </a:p>
          <a:p>
            <a:pPr lvl="2"/>
            <a:r>
              <a:rPr lang="en-US" dirty="0"/>
              <a:t>Monte-Carlo</a:t>
            </a:r>
          </a:p>
          <a:p>
            <a:pPr lvl="2"/>
            <a:r>
              <a:rPr lang="en-US" dirty="0"/>
              <a:t>Stratified (LHS)</a:t>
            </a:r>
          </a:p>
          <a:p>
            <a:pPr lvl="2"/>
            <a:r>
              <a:rPr lang="en-US" dirty="0"/>
              <a:t>Grid,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Adaptive Samplers (smart sampling)</a:t>
            </a:r>
          </a:p>
          <a:p>
            <a:pPr lvl="1"/>
            <a:r>
              <a:rPr lang="en-US" dirty="0"/>
              <a:t>Dynamic Event Tree Samplers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" name="Picture 19" descr="bb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" y="4285078"/>
            <a:ext cx="2421665" cy="2421665"/>
          </a:xfrm>
          <a:prstGeom prst="rect">
            <a:avLst/>
          </a:prstGeom>
        </p:spPr>
      </p:pic>
      <p:pic>
        <p:nvPicPr>
          <p:cNvPr id="21" name="Picture 20" descr="limitSurfPlot_scatter-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5781415" y="1964106"/>
            <a:ext cx="2734741" cy="21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251483" y="4833799"/>
            <a:ext cx="2529932" cy="1289189"/>
            <a:chOff x="5646838" y="4477011"/>
            <a:chExt cx="3992482" cy="2034468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646838" y="5786326"/>
              <a:ext cx="10728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760350" y="6509866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89230" y="5093383"/>
              <a:ext cx="16500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17196" y="4477011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35687" y="5744118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10111" y="50933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646838" y="583712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763124" y="51441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763124" y="5154343"/>
              <a:ext cx="15659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28301" y="4477011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39259" y="5134023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646838" y="589808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756512" y="5895107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8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CB96BDC8-C1FE-6F4B-92B7-E06E11110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5884" y="4245429"/>
            <a:ext cx="2810329" cy="21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 err="1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0.0 1.0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0.1 0.9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030137" y="1414147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108263" y="15311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108263" y="250956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108263" y="20145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108263" y="29966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08263" y="39180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108263" y="439533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08263" y="346422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0137" y="1432688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08263" y="15311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108263" y="346017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08263" y="20145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08263" y="394723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29176" y="1924672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108263" y="48686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108263" y="534594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108263" y="441483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108263" y="248832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108263" y="30007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438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Optimizers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078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Optimizers</a:t>
            </a:r>
            <a:r>
              <a:rPr lang="en-US" dirty="0"/>
              <a:t>: input space parameter optimization</a:t>
            </a:r>
          </a:p>
          <a:p>
            <a:pPr lvl="1"/>
            <a:r>
              <a:rPr lang="en-US" dirty="0"/>
              <a:t>Simultaneous Perturbation Stochastic Approximation (SPSA)</a:t>
            </a:r>
          </a:p>
          <a:p>
            <a:pPr lvl="1"/>
            <a:r>
              <a:rPr lang="en-US" dirty="0"/>
              <a:t>Finite Difference Gradient Descent </a:t>
            </a:r>
          </a:p>
          <a:p>
            <a:pPr lvl="1"/>
            <a:r>
              <a:rPr lang="en-US" dirty="0"/>
              <a:t>Conjugate Gradient*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22" y="6539556"/>
            <a:ext cx="1740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under development</a:t>
            </a:r>
          </a:p>
        </p:txBody>
      </p:sp>
      <p:pic>
        <p:nvPicPr>
          <p:cNvPr id="2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EF21001C-B0FA-504A-8C40-7D0EF565B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211" y="3493681"/>
            <a:ext cx="4061167" cy="304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692" y="2414728"/>
            <a:ext cx="3970329" cy="25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&lt;SPSA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optmizer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42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&lt;convergence&gt;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1e-2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&lt;/convergence&gt;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optimizationOutput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&lt;initial&gt;</a:t>
            </a:r>
            <a:r>
              <a:rPr lang="en-US" sz="1400" dirty="0">
                <a:latin typeface="Courier"/>
                <a:cs typeface="Courier"/>
              </a:rPr>
              <a:t>3.0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outputToOptimize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&lt;/SPSA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Optimizers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55005" y="245832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 err="1"/>
              <a:t>OutStreams</a:t>
            </a:r>
            <a:endParaRPr lang="en-US" sz="4000" dirty="0"/>
          </a:p>
          <a:p>
            <a:pPr marL="457200" lvl="1" indent="0" algn="ctr">
              <a:buNone/>
            </a:pPr>
            <a:r>
              <a:rPr lang="en-US" sz="2800" dirty="0"/>
              <a:t>Putting Results where they can be Used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A20033-1348-874F-A557-BC9526B06E0C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57EE77-EF46-1448-98C4-F881E22F343F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8B8D6BA-4E49-DC48-8A25-EA8AEA348F48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294F9B76-11A3-2B42-B14D-E3FE1E63F6C8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64C899C7-9CCD-2E43-AA71-176B66BEDE9F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9EE91F5A-0478-0343-BAC4-D8FA20D25C89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251B56C5-04B1-D14D-ACEF-413189F1DB7C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5307B31B-9167-704B-B50F-BECF7ADA0A06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0C9C9606-4A7B-114B-AEDC-F48600CB1462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841D478D-5898-3341-9AED-5690FDC37581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DC77D03B-68A7-8147-AC9D-D13726317FC5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32F1CEC6-7436-9544-B26D-1BAEBB587F3D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54554FA3-5AC0-3A41-B18F-E3E879826853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F5CB4-52E0-F740-AE90-E25C00233DAC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8806707-9E64-A541-AF96-8CCEB5DF59B5}"/>
              </a:ext>
            </a:extLst>
          </p:cNvPr>
          <p:cNvSpPr/>
          <p:nvPr/>
        </p:nvSpPr>
        <p:spPr bwMode="auto">
          <a:xfrm>
            <a:off x="6610660" y="561158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68646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OutStreams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used for data exporting/dumping</a:t>
            </a:r>
          </a:p>
          <a:p>
            <a:pPr lvl="1"/>
            <a:r>
              <a:rPr lang="en-US" dirty="0"/>
              <a:t>Printing:</a:t>
            </a:r>
          </a:p>
          <a:p>
            <a:pPr lvl="2"/>
            <a:r>
              <a:rPr lang="en-US" dirty="0" err="1"/>
              <a:t>DataObjects</a:t>
            </a:r>
            <a:endParaRPr lang="en-US" dirty="0"/>
          </a:p>
          <a:p>
            <a:pPr lvl="2"/>
            <a:r>
              <a:rPr lang="en-US" dirty="0"/>
              <a:t>Reduced Order Models (ROMs)</a:t>
            </a:r>
          </a:p>
          <a:p>
            <a:pPr lvl="1"/>
            <a:r>
              <a:rPr lang="en-US" dirty="0"/>
              <a:t>Plotting: both 2D and 3D plotting available</a:t>
            </a:r>
          </a:p>
          <a:p>
            <a:pPr lvl="2"/>
            <a:r>
              <a:rPr lang="en-US" dirty="0"/>
              <a:t>4D by using color mapping</a:t>
            </a:r>
          </a:p>
          <a:p>
            <a:pPr lvl="2"/>
            <a:r>
              <a:rPr lang="en-US" dirty="0"/>
              <a:t>5D by using marker size</a:t>
            </a:r>
          </a:p>
        </p:txBody>
      </p:sp>
      <p:pic>
        <p:nvPicPr>
          <p:cNvPr id="20" name="Picture 19" descr="Macintosh HD:Users:epinas:Desktop:Hybrid systems:Doc_my:Status_Milestone_2016:Optimizer_1.pd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5969130" y="3174483"/>
            <a:ext cx="2986466" cy="208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 descr="Screen Shot 2017-07-17 at 4.2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2" y="4724385"/>
            <a:ext cx="4033907" cy="17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 </a:t>
            </a:r>
            <a:r>
              <a:rPr lang="en-US" sz="1400" dirty="0" err="1">
                <a:latin typeface="Courier"/>
                <a:cs typeface="Courier"/>
              </a:rPr>
              <a:t>csv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ADataObjectOrROM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 </a:t>
            </a:r>
            <a:r>
              <a:rPr lang="en-US" sz="1400" dirty="0">
                <a:latin typeface="Courier"/>
                <a:cs typeface="Courier"/>
              </a:rPr>
              <a:t>scatter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 </a:t>
            </a:r>
            <a:r>
              <a:rPr lang="en-US" sz="1400" dirty="0" err="1">
                <a:latin typeface="Courier"/>
                <a:cs typeface="Courier"/>
              </a:rPr>
              <a:t>ADataObject|Output|time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 </a:t>
            </a:r>
            <a:r>
              <a:rPr lang="en-US" sz="1400" dirty="0" err="1">
                <a:latin typeface="Courier"/>
                <a:cs typeface="Courier"/>
              </a:rPr>
              <a:t>ADataObject|Output|anOutput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time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 </a:t>
            </a:r>
            <a:r>
              <a:rPr lang="en-US" sz="1400" dirty="0" err="1">
                <a:latin typeface="Courier"/>
                <a:cs typeface="Courier"/>
              </a:rPr>
              <a:t>png</a:t>
            </a:r>
            <a:r>
              <a:rPr lang="en-US" sz="1400" dirty="0">
                <a:latin typeface="Courier"/>
                <a:cs typeface="Courier"/>
              </a:rPr>
              <a:t>, screen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55005" y="343244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2002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Entities in RAVEN?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923016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Entity</a:t>
            </a:r>
            <a:r>
              <a:rPr lang="en-US" dirty="0"/>
              <a:t> is a category of objects aimed to employ a certain action</a:t>
            </a:r>
          </a:p>
          <a:p>
            <a:r>
              <a:rPr lang="en-US" dirty="0"/>
              <a:t>All the objects that belong to a certain </a:t>
            </a:r>
            <a:r>
              <a:rPr lang="en-US" i="1" dirty="0"/>
              <a:t>Entity</a:t>
            </a:r>
            <a:r>
              <a:rPr lang="en-US" dirty="0"/>
              <a:t> have a common definition of their </a:t>
            </a:r>
            <a:r>
              <a:rPr lang="en-US" dirty="0" err="1"/>
              <a:t>Input/Output</a:t>
            </a:r>
            <a:r>
              <a:rPr lang="en-US" dirty="0"/>
              <a:t> needs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55613" y="3158987"/>
            <a:ext cx="1672731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5961" y="3131174"/>
            <a:ext cx="1672482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5328" y="517554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236368" y="3466669"/>
            <a:ext cx="1677677" cy="290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236368" y="3121904"/>
            <a:ext cx="1677677" cy="3175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20766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30286" y="3158987"/>
            <a:ext cx="1677677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368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5613" y="290498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Calculation control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19409" y="2905920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Physical/Mathematical Modeling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0" y="4933061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Stochastic Modeling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25961" y="287810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IO by files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36368" y="286883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Storage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2730286" y="5155503"/>
            <a:ext cx="1677677" cy="3327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735233" y="5509298"/>
            <a:ext cx="1677677" cy="3128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730286" y="490243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Perturbation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025961" y="4890271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Export solutions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7231172" y="4895334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User input functions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5613" y="377955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Number of simultaneous Model evaluations</a:t>
            </a:r>
          </a:p>
          <a:p>
            <a:r>
              <a:rPr lang="en-US" sz="1200" dirty="0"/>
              <a:t>Execution sequence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735233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</a:t>
            </a:r>
          </a:p>
          <a:p>
            <a:r>
              <a:rPr lang="en-US" sz="1200" dirty="0"/>
              <a:t>Surrogate Models </a:t>
            </a:r>
          </a:p>
          <a:p>
            <a:r>
              <a:rPr lang="en-US" sz="1200" dirty="0"/>
              <a:t>Post-Processors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030908" y="382819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input files</a:t>
            </a:r>
          </a:p>
          <a:p>
            <a:r>
              <a:rPr lang="en-US" sz="1200" dirty="0"/>
              <a:t>Post-Processor outputs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55613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1D distributions</a:t>
            </a:r>
          </a:p>
          <a:p>
            <a:r>
              <a:rPr lang="en-US" sz="1200" dirty="0"/>
              <a:t>ND distributions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232130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outputs</a:t>
            </a:r>
          </a:p>
          <a:p>
            <a:r>
              <a:rPr lang="en-US" sz="1200" dirty="0"/>
              <a:t>RAVEN solutions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2730286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Uncertainty propagation</a:t>
            </a:r>
          </a:p>
          <a:p>
            <a:r>
              <a:rPr lang="en-US" sz="1200" dirty="0"/>
              <a:t>Parameter optimization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03460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CSV/XML output</a:t>
            </a:r>
          </a:p>
          <a:p>
            <a:r>
              <a:rPr lang="en-US" sz="1200" dirty="0"/>
              <a:t>Plotting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724131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User defined functions</a:t>
            </a:r>
          </a:p>
          <a:p>
            <a:r>
              <a:rPr lang="en-US" sz="1200" dirty="0"/>
              <a:t>Goal functions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9" grpId="0"/>
      <p:bldP spid="21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Steps</a:t>
            </a:r>
          </a:p>
          <a:p>
            <a:pPr marL="457200" lvl="1" indent="0" algn="ctr">
              <a:buNone/>
            </a:pPr>
            <a:r>
              <a:rPr lang="en-US" sz="2800" dirty="0"/>
              <a:t>Connecting the Pieces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001F3D-A2B1-0D42-AE23-A6B372ABCA0F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E3F917-A5FE-5E4F-A1F3-6F8727A304CF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25BD30E-446A-5646-A5B7-3E02FE0C2D9C}"/>
                  </a:ext>
                </a:extLst>
              </p:cNvPr>
              <p:cNvSpPr/>
              <p:nvPr/>
            </p:nvSpPr>
            <p:spPr bwMode="auto">
              <a:xfrm>
                <a:off x="52907" y="4112476"/>
                <a:ext cx="8944897" cy="265843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04EF69E0-5C6C-2F41-9B9C-CD986549F2ED}"/>
                  </a:ext>
                </a:extLst>
              </p:cNvPr>
              <p:cNvSpPr/>
              <p:nvPr/>
            </p:nvSpPr>
            <p:spPr bwMode="auto">
              <a:xfrm>
                <a:off x="2351877" y="4681285"/>
                <a:ext cx="660763" cy="20430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2398075-2241-574B-AEEE-88EFFD32CC19}"/>
                  </a:ext>
                </a:extLst>
              </p:cNvPr>
              <p:cNvSpPr/>
              <p:nvPr/>
            </p:nvSpPr>
            <p:spPr bwMode="auto">
              <a:xfrm>
                <a:off x="3127261" y="4358864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Model</a:t>
                </a:r>
              </a:p>
            </p:txBody>
          </p: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9FFF27FF-9226-5D40-817A-477EAFE0917F}"/>
                  </a:ext>
                </a:extLst>
              </p:cNvPr>
              <p:cNvSpPr/>
              <p:nvPr/>
            </p:nvSpPr>
            <p:spPr bwMode="auto">
              <a:xfrm>
                <a:off x="5083226" y="4693467"/>
                <a:ext cx="660763" cy="20430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3842DC36-B9B2-D949-B8BC-4D389C5CE0C5}"/>
                  </a:ext>
                </a:extLst>
              </p:cNvPr>
              <p:cNvSpPr/>
              <p:nvPr/>
            </p:nvSpPr>
            <p:spPr bwMode="auto">
              <a:xfrm rot="5400000">
                <a:off x="1164399" y="4072700"/>
                <a:ext cx="240102" cy="215815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0A79C52-907C-1F4B-BA15-AA5DAF20488F}"/>
                  </a:ext>
                </a:extLst>
              </p:cNvPr>
              <p:cNvSpPr/>
              <p:nvPr/>
            </p:nvSpPr>
            <p:spPr bwMode="auto">
              <a:xfrm>
                <a:off x="331646" y="4346682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Sampler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BD1ABBF-9D23-6646-B99B-EABE0D395700}"/>
                  </a:ext>
                </a:extLst>
              </p:cNvPr>
              <p:cNvSpPr/>
              <p:nvPr/>
            </p:nvSpPr>
            <p:spPr bwMode="auto">
              <a:xfrm>
                <a:off x="285261" y="3130576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Distributions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B0D4668-6A5C-EA4C-9B7E-15B83B3FE3E5}"/>
                  </a:ext>
                </a:extLst>
              </p:cNvPr>
              <p:cNvSpPr/>
              <p:nvPr/>
            </p:nvSpPr>
            <p:spPr bwMode="auto">
              <a:xfrm>
                <a:off x="5819589" y="4346682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Data Object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1D4002C-03BC-6547-8D00-62C6CE3931AB}"/>
                  </a:ext>
                </a:extLst>
              </p:cNvPr>
              <p:cNvSpPr/>
              <p:nvPr/>
            </p:nvSpPr>
            <p:spPr bwMode="auto">
              <a:xfrm>
                <a:off x="6919046" y="5686234"/>
                <a:ext cx="1905610" cy="873508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OutStream</a:t>
                </a: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0D743AF-1702-6C4B-B7BB-07F9C6CBF6E3}"/>
                </a:ext>
              </a:extLst>
            </p:cNvPr>
            <p:cNvSpPr/>
            <p:nvPr/>
          </p:nvSpPr>
          <p:spPr bwMode="auto">
            <a:xfrm rot="2523892">
              <a:off x="7204406" y="5398066"/>
              <a:ext cx="347395" cy="164662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5E042F-9C90-CF44-87B5-C2EA779EE59B}"/>
              </a:ext>
            </a:extLst>
          </p:cNvPr>
          <p:cNvSpPr txBox="1"/>
          <p:nvPr/>
        </p:nvSpPr>
        <p:spPr>
          <a:xfrm>
            <a:off x="2351877" y="5850432"/>
            <a:ext cx="130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D1D36-EFA1-394B-B2B4-E28A1AB4AAC4}"/>
              </a:ext>
            </a:extLst>
          </p:cNvPr>
          <p:cNvSpPr/>
          <p:nvPr/>
        </p:nvSpPr>
        <p:spPr bwMode="auto">
          <a:xfrm>
            <a:off x="2123840" y="5843426"/>
            <a:ext cx="1534885" cy="667516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1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61461"/>
            <a:ext cx="6144203" cy="1919941"/>
          </a:xfrm>
        </p:spPr>
        <p:txBody>
          <a:bodyPr/>
          <a:lstStyle/>
          <a:p>
            <a:r>
              <a:rPr lang="en-US" dirty="0"/>
              <a:t>A Step links Entities together to perform an action</a:t>
            </a:r>
          </a:p>
          <a:p>
            <a:r>
              <a:rPr lang="en-US" dirty="0"/>
              <a:t>Multiple heterogeneous Entities are used in a single Step (</a:t>
            </a:r>
            <a:r>
              <a:rPr lang="en-US" dirty="0" err="1"/>
              <a:t>DataObjects</a:t>
            </a:r>
            <a:r>
              <a:rPr lang="en-US" dirty="0"/>
              <a:t>, Samplers, Models, …)</a:t>
            </a:r>
          </a:p>
          <a:p>
            <a:r>
              <a:rPr lang="en-US" dirty="0"/>
              <a:t>All these Entities must be defined in their corresponding block</a:t>
            </a:r>
          </a:p>
          <a:p>
            <a:pPr lvl="1"/>
            <a:r>
              <a:rPr lang="en-US" dirty="0"/>
              <a:t>They can be defined after the Steps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688860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Elbow Connector 20"/>
          <p:cNvCxnSpPr>
            <a:stCxn id="20" idx="1"/>
            <a:endCxn id="19" idx="0"/>
          </p:cNvCxnSpPr>
          <p:nvPr/>
        </p:nvCxnSpPr>
        <p:spPr bwMode="auto">
          <a:xfrm rot="10800000" flipV="1">
            <a:off x="3831886" y="3957434"/>
            <a:ext cx="2931239" cy="7314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995831" y="5250987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95831" y="5972720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3124" y="2104320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/>
          <p:cNvCxnSpPr>
            <a:stCxn id="26" idx="3"/>
          </p:cNvCxnSpPr>
          <p:nvPr/>
        </p:nvCxnSpPr>
        <p:spPr bwMode="auto">
          <a:xfrm flipH="1">
            <a:off x="3048002" y="2904420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26" idx="3"/>
          </p:cNvCxnSpPr>
          <p:nvPr/>
        </p:nvCxnSpPr>
        <p:spPr bwMode="auto">
          <a:xfrm flipH="1">
            <a:off x="3048002" y="2904420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8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66597"/>
            <a:ext cx="6144203" cy="2926253"/>
          </a:xfrm>
        </p:spPr>
        <p:txBody>
          <a:bodyPr/>
          <a:lstStyle/>
          <a:p>
            <a:r>
              <a:rPr lang="en-US" dirty="0"/>
              <a:t>Each Entity has a role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Sampler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593" y="3553562"/>
            <a:ext cx="8667226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Samplers’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1583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(1/2)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5613" y="1566109"/>
            <a:ext cx="6400354" cy="446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SingleRun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Run a model once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MultiRun</a:t>
            </a:r>
            <a:endParaRPr lang="en-US" dirty="0"/>
          </a:p>
          <a:p>
            <a:pPr lvl="1"/>
            <a:r>
              <a:rPr lang="en-US" dirty="0"/>
              <a:t>Run a model many times</a:t>
            </a:r>
          </a:p>
          <a:p>
            <a:pPr lvl="1"/>
            <a:r>
              <a:rPr lang="en-US" dirty="0"/>
              <a:t>Change inputs for each sample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RomTrainer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Train a Reduced Order Model (ROM)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PostProcess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Act on all samples in a </a:t>
            </a:r>
            <a:r>
              <a:rPr lang="en-US" dirty="0" err="1"/>
              <a:t>DataObject</a:t>
            </a:r>
            <a:r>
              <a:rPr lang="en-US" dirty="0"/>
              <a:t> at once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(2/2)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33477"/>
            <a:ext cx="6307512" cy="4857859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IOStep</a:t>
            </a:r>
            <a:r>
              <a:rPr lang="en-US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 err="1"/>
              <a:t>DataObject</a:t>
            </a:r>
            <a:r>
              <a:rPr lang="en-US" dirty="0"/>
              <a:t> to Database (or vice versa)</a:t>
            </a:r>
          </a:p>
          <a:p>
            <a:pPr lvl="2"/>
            <a:r>
              <a:rPr lang="en-US" dirty="0"/>
              <a:t>Store or load data, HDF5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to </a:t>
            </a:r>
            <a:r>
              <a:rPr lang="en-US" dirty="0" err="1"/>
              <a:t>DataObject</a:t>
            </a:r>
            <a:endParaRPr lang="en-US" dirty="0"/>
          </a:p>
          <a:p>
            <a:pPr lvl="2"/>
            <a:r>
              <a:rPr lang="en-US" dirty="0"/>
              <a:t>Load data from CSV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DataObject</a:t>
            </a:r>
            <a:r>
              <a:rPr lang="en-US" dirty="0"/>
              <a:t> to </a:t>
            </a:r>
            <a:r>
              <a:rPr lang="en-US" dirty="0" err="1"/>
              <a:t>OutStream</a:t>
            </a:r>
            <a:endParaRPr lang="en-US" dirty="0"/>
          </a:p>
          <a:p>
            <a:pPr lvl="2"/>
            <a:r>
              <a:rPr lang="en-US" dirty="0"/>
              <a:t>Print CSV or plot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Model to File (or vice versa)</a:t>
            </a:r>
          </a:p>
          <a:p>
            <a:pPr lvl="2"/>
            <a:r>
              <a:rPr lang="en-US" dirty="0"/>
              <a:t>Serialize (“pickle”) ROM to file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to </a:t>
            </a:r>
            <a:r>
              <a:rPr lang="en-US" dirty="0" err="1"/>
              <a:t>OutStream</a:t>
            </a:r>
            <a:endParaRPr lang="en-US" dirty="0"/>
          </a:p>
          <a:p>
            <a:pPr lvl="2"/>
            <a:r>
              <a:rPr lang="en-US" dirty="0"/>
              <a:t>Print ROM metadata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 err="1"/>
              <a:t>RunInfo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5123869" cy="207837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Desired analysis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Sequence of Steps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Working directory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Parallel computation parameters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895126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166339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Elbow Connector 21"/>
          <p:cNvCxnSpPr>
            <a:stCxn id="20" idx="1"/>
          </p:cNvCxnSpPr>
          <p:nvPr/>
        </p:nvCxnSpPr>
        <p:spPr bwMode="auto">
          <a:xfrm rot="10800000" flipV="1">
            <a:off x="5336446" y="1899374"/>
            <a:ext cx="1426678" cy="29848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763124" y="3724643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06970" y="5689499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Elbow Connector 23"/>
          <p:cNvCxnSpPr>
            <a:stCxn id="23" idx="2"/>
            <a:endCxn id="6" idx="2"/>
          </p:cNvCxnSpPr>
          <p:nvPr/>
        </p:nvCxnSpPr>
        <p:spPr bwMode="auto">
          <a:xfrm rot="5400000">
            <a:off x="4953873" y="3116996"/>
            <a:ext cx="1776151" cy="3935375"/>
          </a:xfrm>
          <a:prstGeom prst="bentConnector3">
            <a:avLst>
              <a:gd name="adj1" fmla="val 132468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9614" y="4284127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3043824" y="4586979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96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018D-3FEA-6C48-9AA5-DF4E8709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6B25E-396C-B94B-BE83-F3E462D7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RunInfo</a:t>
            </a:r>
            <a:endParaRPr lang="en-US" dirty="0"/>
          </a:p>
          <a:p>
            <a:pPr lvl="1"/>
            <a:r>
              <a:rPr lang="en-US" dirty="0"/>
              <a:t>Overview</a:t>
            </a:r>
          </a:p>
          <a:p>
            <a:pPr lvl="2"/>
            <a:r>
              <a:rPr lang="en-US" dirty="0"/>
              <a:t>What do I want to do?</a:t>
            </a:r>
          </a:p>
          <a:p>
            <a:pPr lvl="2"/>
            <a:r>
              <a:rPr lang="en-US" dirty="0"/>
              <a:t>How do I parallelize?</a:t>
            </a:r>
          </a:p>
          <a:p>
            <a:pPr lvl="1"/>
            <a:endParaRPr lang="en-US" dirty="0"/>
          </a:p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RAVEN Objects</a:t>
            </a:r>
          </a:p>
          <a:p>
            <a:pPr lvl="2"/>
            <a:r>
              <a:rPr lang="en-US" dirty="0"/>
              <a:t>What entities do I need?</a:t>
            </a:r>
          </a:p>
          <a:p>
            <a:pPr lvl="2"/>
            <a:r>
              <a:rPr lang="en-US" dirty="0"/>
              <a:t>What do they need to know?</a:t>
            </a:r>
          </a:p>
          <a:p>
            <a:endParaRPr lang="en-US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Putting everything together</a:t>
            </a:r>
          </a:p>
          <a:p>
            <a:pPr lvl="2"/>
            <a:r>
              <a:rPr lang="en-US" dirty="0"/>
              <a:t>How will entities do what I want?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5DE4D-18ED-A446-92E5-6AEDF42AA65D}"/>
              </a:ext>
            </a:extLst>
          </p:cNvPr>
          <p:cNvSpPr/>
          <p:nvPr/>
        </p:nvSpPr>
        <p:spPr bwMode="auto">
          <a:xfrm>
            <a:off x="6355223" y="2083666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759A-6E60-2A40-A0C8-197D0BFAE82B}"/>
              </a:ext>
            </a:extLst>
          </p:cNvPr>
          <p:cNvSpPr/>
          <p:nvPr/>
        </p:nvSpPr>
        <p:spPr bwMode="auto">
          <a:xfrm>
            <a:off x="6433349" y="221167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C1168-DD3D-2B4B-B0EF-E6039275A6E3}"/>
              </a:ext>
            </a:extLst>
          </p:cNvPr>
          <p:cNvSpPr/>
          <p:nvPr/>
        </p:nvSpPr>
        <p:spPr bwMode="auto">
          <a:xfrm>
            <a:off x="6433349" y="267797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DF268-589C-9145-A229-CA207F972B11}"/>
              </a:ext>
            </a:extLst>
          </p:cNvPr>
          <p:cNvSpPr/>
          <p:nvPr/>
        </p:nvSpPr>
        <p:spPr bwMode="auto">
          <a:xfrm>
            <a:off x="6433349" y="382630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4368C-CDC8-4A41-8BFF-F80F92E0466B}"/>
              </a:ext>
            </a:extLst>
          </p:cNvPr>
          <p:cNvSpPr/>
          <p:nvPr/>
        </p:nvSpPr>
        <p:spPr bwMode="auto">
          <a:xfrm>
            <a:off x="6433349" y="316130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94625-065B-654A-9D0E-B8535722D9A5}"/>
              </a:ext>
            </a:extLst>
          </p:cNvPr>
          <p:cNvSpPr/>
          <p:nvPr/>
        </p:nvSpPr>
        <p:spPr bwMode="auto">
          <a:xfrm>
            <a:off x="6433349" y="427065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6ED75-5529-E048-B4C4-CDD22AC065C3}"/>
              </a:ext>
            </a:extLst>
          </p:cNvPr>
          <p:cNvSpPr txBox="1"/>
          <p:nvPr/>
        </p:nvSpPr>
        <p:spPr>
          <a:xfrm>
            <a:off x="7090741" y="33024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65410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0B0537E7-B068-6246-9C63-79AF6D02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2450751" y="2275114"/>
            <a:ext cx="4242497" cy="318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5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The Analysis: the RAVEN Approach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4" y="1598614"/>
            <a:ext cx="4344517" cy="2031320"/>
          </a:xfrm>
        </p:spPr>
        <p:txBody>
          <a:bodyPr/>
          <a:lstStyle/>
          <a:p>
            <a:r>
              <a:rPr lang="en-US" dirty="0"/>
              <a:t>Type of information</a:t>
            </a:r>
          </a:p>
          <a:p>
            <a:pPr lvl="1"/>
            <a:r>
              <a:rPr lang="en-US" dirty="0"/>
              <a:t>Desired stochastic analysis</a:t>
            </a:r>
          </a:p>
          <a:p>
            <a:pPr lvl="2"/>
            <a:r>
              <a:rPr lang="en-US" dirty="0"/>
              <a:t>What do I want to do?</a:t>
            </a:r>
          </a:p>
          <a:p>
            <a:pPr lvl="2"/>
            <a:r>
              <a:rPr lang="en-US" dirty="0"/>
              <a:t>What do I need to do it?</a:t>
            </a:r>
          </a:p>
          <a:p>
            <a:pPr lvl="2"/>
            <a:r>
              <a:rPr lang="en-US" dirty="0"/>
              <a:t>How do they work together?</a:t>
            </a:r>
          </a:p>
          <a:p>
            <a:pPr lvl="2"/>
            <a:endParaRPr lang="en-US" dirty="0"/>
          </a:p>
          <a:p>
            <a:r>
              <a:rPr lang="en-US" dirty="0"/>
              <a:t>Template of RAVEN input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614602" y="3914052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92728" y="404205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692728" y="450835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92728" y="565669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92728" y="499168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638487" y="1598614"/>
            <a:ext cx="2551616" cy="3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Raven semantics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>
            <a:cxnSpLocks/>
            <a:endCxn id="18" idx="1"/>
          </p:cNvCxnSpPr>
          <p:nvPr/>
        </p:nvCxnSpPr>
        <p:spPr bwMode="auto">
          <a:xfrm flipV="1">
            <a:off x="4158343" y="2101326"/>
            <a:ext cx="1665027" cy="274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23370" y="1896219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>
                <a:latin typeface="+mj-lt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 bwMode="auto">
          <a:xfrm>
            <a:off x="4354286" y="2643806"/>
            <a:ext cx="14690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23370" y="2438700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Entities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>
            <a:cxnSpLocks/>
            <a:endCxn id="24" idx="1"/>
          </p:cNvCxnSpPr>
          <p:nvPr/>
        </p:nvCxnSpPr>
        <p:spPr bwMode="auto">
          <a:xfrm>
            <a:off x="4800131" y="3037114"/>
            <a:ext cx="1023239" cy="128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823370" y="2960295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Steps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692728" y="610104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0120" y="513280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7915501" cy="3061731"/>
          </a:xfrm>
        </p:spPr>
        <p:txBody>
          <a:bodyPr/>
          <a:lstStyle/>
          <a:p>
            <a:r>
              <a:rPr lang="en-US" dirty="0"/>
              <a:t>One single input file</a:t>
            </a:r>
          </a:p>
          <a:p>
            <a:pPr lvl="1"/>
            <a:r>
              <a:rPr lang="en-US" dirty="0"/>
              <a:t>Highly modular input style</a:t>
            </a:r>
          </a:p>
          <a:p>
            <a:pPr lvl="1"/>
            <a:r>
              <a:rPr lang="en-US" dirty="0"/>
              <a:t>XML format (*.xml)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6600"/>
                </a:solidFill>
              </a:rPr>
              <a:t>Stratified</a:t>
            </a:r>
            <a:r>
              <a:rPr lang="en-US" dirty="0"/>
              <a:t> is a </a:t>
            </a:r>
            <a:r>
              <a:rPr lang="en-US" b="1" dirty="0" err="1">
                <a:solidFill>
                  <a:srgbClr val="006600"/>
                </a:solidFill>
              </a:rPr>
              <a:t>subnode</a:t>
            </a:r>
            <a:r>
              <a:rPr lang="en-US" dirty="0"/>
              <a:t> of </a:t>
            </a:r>
            <a:r>
              <a:rPr lang="en-US" b="1" dirty="0">
                <a:solidFill>
                  <a:srgbClr val="006600"/>
                </a:solidFill>
              </a:rPr>
              <a:t>Samplers</a:t>
            </a: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name</a:t>
            </a:r>
            <a:r>
              <a:rPr lang="en-US" dirty="0"/>
              <a:t> is an </a:t>
            </a:r>
            <a:r>
              <a:rPr lang="en-US" b="1" dirty="0">
                <a:solidFill>
                  <a:srgbClr val="7030A0"/>
                </a:solidFill>
              </a:rPr>
              <a:t>attribute</a:t>
            </a:r>
            <a:r>
              <a:rPr lang="en-US" dirty="0"/>
              <a:t> of </a:t>
            </a:r>
            <a:r>
              <a:rPr lang="en-US" b="1" dirty="0">
                <a:solidFill>
                  <a:srgbClr val="006600"/>
                </a:solidFill>
              </a:rPr>
              <a:t>Stratified</a:t>
            </a:r>
            <a:r>
              <a:rPr lang="en-US" dirty="0"/>
              <a:t> with the value</a:t>
            </a:r>
            <a:r>
              <a:rPr lang="en-US" dirty="0">
                <a:solidFill>
                  <a:srgbClr val="1A4DB2"/>
                </a:solidFill>
              </a:rPr>
              <a:t> </a:t>
            </a:r>
            <a:r>
              <a:rPr lang="en-US" b="1" dirty="0">
                <a:solidFill>
                  <a:srgbClr val="1A4DB2"/>
                </a:solidFill>
              </a:rPr>
              <a:t>test</a:t>
            </a:r>
            <a:endParaRPr lang="en-US" dirty="0">
              <a:solidFill>
                <a:srgbClr val="1A4DB2"/>
              </a:solidFill>
            </a:endParaRPr>
          </a:p>
          <a:p>
            <a:r>
              <a:rPr lang="en-US" b="1" dirty="0"/>
              <a:t>1234</a:t>
            </a:r>
            <a:r>
              <a:rPr lang="en-US" dirty="0"/>
              <a:t> is the text (or value) of </a:t>
            </a:r>
            <a:r>
              <a:rPr lang="en-US" b="1" dirty="0">
                <a:solidFill>
                  <a:srgbClr val="006600"/>
                </a:solidFill>
              </a:rPr>
              <a:t>seed</a:t>
            </a:r>
            <a:endParaRPr lang="en-US" dirty="0">
              <a:solidFill>
                <a:srgbClr val="0066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RAVEN Input Format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1978" y="3443505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>
            <a:off x="2284295" y="3040266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570180" y="2835160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V="1">
            <a:off x="2284295" y="3892793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210455" y="3953583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>
            <a:cxnSpLocks/>
            <a:stCxn id="15" idx="1"/>
          </p:cNvCxnSpPr>
          <p:nvPr/>
        </p:nvCxnSpPr>
        <p:spPr bwMode="auto">
          <a:xfrm flipH="1">
            <a:off x="4876799" y="3079341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5587432" y="2874234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30120" y="1487506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1A230F-E93B-C84C-A62E-F04744B1BD1A}"/>
              </a:ext>
            </a:extLst>
          </p:cNvPr>
          <p:cNvSpPr/>
          <p:nvPr/>
        </p:nvSpPr>
        <p:spPr bwMode="auto">
          <a:xfrm>
            <a:off x="6446483" y="4771451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5C4ABF-78B0-1C42-B88C-FF1C99B9A1D6}"/>
              </a:ext>
            </a:extLst>
          </p:cNvPr>
          <p:cNvCxnSpPr>
            <a:cxnSpLocks/>
            <a:stCxn id="27" idx="1"/>
          </p:cNvCxnSpPr>
          <p:nvPr/>
        </p:nvCxnSpPr>
        <p:spPr bwMode="auto">
          <a:xfrm flipH="1" flipV="1">
            <a:off x="5326765" y="4460553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7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6C28-5E36-F944-AC51-CEBBDA26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RAVEN Step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9F0728-4935-DB41-9DCE-5CDC2FCE86FB}"/>
              </a:ext>
            </a:extLst>
          </p:cNvPr>
          <p:cNvGrpSpPr/>
          <p:nvPr/>
        </p:nvGrpSpPr>
        <p:grpSpPr>
          <a:xfrm>
            <a:off x="99551" y="1856948"/>
            <a:ext cx="8944897" cy="3640338"/>
            <a:chOff x="52907" y="3130576"/>
            <a:chExt cx="8944897" cy="36403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E0550E6-E668-3141-B104-2CEB16103546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A52F29E-AAF1-AA4A-9B4C-970775413D2B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F2CDD89-B6B9-284A-A253-2DF92ABAB61B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84B36F41-6683-334C-8FDD-E97A9D55D7C6}"/>
                    </a:ext>
                  </a:extLst>
                </p:cNvPr>
                <p:cNvSpPr/>
                <p:nvPr/>
              </p:nvSpPr>
              <p:spPr bwMode="auto">
                <a:xfrm>
                  <a:off x="2340543" y="4385913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5AE04D1-B02B-9D45-846A-2BF175AFB2D8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059B9274-E102-E449-B3BC-1912AFB543E5}"/>
                    </a:ext>
                  </a:extLst>
                </p:cNvPr>
                <p:cNvSpPr/>
                <p:nvPr/>
              </p:nvSpPr>
              <p:spPr bwMode="auto">
                <a:xfrm>
                  <a:off x="5095846" y="4659350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3" name="Right Arrow 12">
                  <a:extLst>
                    <a:ext uri="{FF2B5EF4-FFF2-40B4-BE49-F238E27FC236}">
                      <a16:creationId xmlns:a16="http://schemas.microsoft.com/office/drawing/2014/main" id="{8734D821-9FAC-D04D-8426-48204B9C281D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9F175CAD-DCD0-D848-BD2F-020C627B0733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FBF7C7-5C3C-EC4C-A1F1-2A864DB35D25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1818113C-90A6-314A-971E-D03049D17405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257F466B-5B31-AE4B-AADE-6C04A93C453A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C18E811C-C2C3-1547-A5FB-575643CB4F73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98A5EA-BA8A-0645-B156-3625843642AE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381492E-DFE6-3744-ADE1-698E64613E5F}"/>
              </a:ext>
            </a:extLst>
          </p:cNvPr>
          <p:cNvSpPr/>
          <p:nvPr/>
        </p:nvSpPr>
        <p:spPr bwMode="auto">
          <a:xfrm>
            <a:off x="2387187" y="3398205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25DB97A-B54E-EA4C-871E-56B1A5BD08C9}"/>
              </a:ext>
            </a:extLst>
          </p:cNvPr>
          <p:cNvSpPr/>
          <p:nvPr/>
        </p:nvSpPr>
        <p:spPr bwMode="auto">
          <a:xfrm>
            <a:off x="2386454" y="3654427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B6F52B3-E95E-C34A-98D4-D273139B5C66}"/>
              </a:ext>
            </a:extLst>
          </p:cNvPr>
          <p:cNvSpPr/>
          <p:nvPr/>
        </p:nvSpPr>
        <p:spPr bwMode="auto">
          <a:xfrm>
            <a:off x="5142492" y="3112285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18B532A-7E88-D643-B1D1-959891B48513}"/>
              </a:ext>
            </a:extLst>
          </p:cNvPr>
          <p:cNvSpPr/>
          <p:nvPr/>
        </p:nvSpPr>
        <p:spPr bwMode="auto">
          <a:xfrm>
            <a:off x="5142491" y="3654427"/>
            <a:ext cx="660763" cy="2043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2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Constructing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Models</a:t>
            </a:r>
          </a:p>
          <a:p>
            <a:pPr marL="457200" lvl="1" indent="0" algn="ctr">
              <a:buNone/>
            </a:pPr>
            <a:r>
              <a:rPr lang="en-US" sz="2800" dirty="0"/>
              <a:t>Transforming Inputs to Outputs</a:t>
            </a:r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2800" dirty="0"/>
          </a:p>
          <a:p>
            <a:pPr marL="457200" lvl="1" indent="0" algn="ctr">
              <a:buNone/>
            </a:pPr>
            <a:endParaRPr lang="en-US" sz="4000" dirty="0"/>
          </a:p>
          <a:p>
            <a:pPr marL="457200" lvl="1" indent="0" algn="ctr">
              <a:buNone/>
            </a:pP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AB973E-037C-4B4B-80FC-9579D8ED49CF}"/>
              </a:ext>
            </a:extLst>
          </p:cNvPr>
          <p:cNvGrpSpPr/>
          <p:nvPr/>
        </p:nvGrpSpPr>
        <p:grpSpPr>
          <a:xfrm>
            <a:off x="52907" y="3130576"/>
            <a:ext cx="8944897" cy="3640338"/>
            <a:chOff x="52907" y="3130576"/>
            <a:chExt cx="8944897" cy="36403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789A8A-DEF3-C041-8BA1-27DD74379414}"/>
                </a:ext>
              </a:extLst>
            </p:cNvPr>
            <p:cNvGrpSpPr/>
            <p:nvPr/>
          </p:nvGrpSpPr>
          <p:grpSpPr>
            <a:xfrm>
              <a:off x="52907" y="3130576"/>
              <a:ext cx="8944897" cy="3640338"/>
              <a:chOff x="52907" y="3130576"/>
              <a:chExt cx="8944897" cy="364033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6DA41B-1A2D-1946-A0C6-487D5FA380CA}"/>
                  </a:ext>
                </a:extLst>
              </p:cNvPr>
              <p:cNvGrpSpPr/>
              <p:nvPr/>
            </p:nvGrpSpPr>
            <p:grpSpPr>
              <a:xfrm>
                <a:off x="52907" y="3130576"/>
                <a:ext cx="8944897" cy="3640338"/>
                <a:chOff x="52907" y="3130576"/>
                <a:chExt cx="8944897" cy="3640338"/>
              </a:xfrm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6D1FBEE-2B50-6C46-A842-3F10443F1E86}"/>
                    </a:ext>
                  </a:extLst>
                </p:cNvPr>
                <p:cNvSpPr/>
                <p:nvPr/>
              </p:nvSpPr>
              <p:spPr bwMode="auto">
                <a:xfrm>
                  <a:off x="52907" y="4112476"/>
                  <a:ext cx="8944897" cy="265843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203037EC-BAC4-384D-80D9-1A116C76349A}"/>
                    </a:ext>
                  </a:extLst>
                </p:cNvPr>
                <p:cNvSpPr/>
                <p:nvPr/>
              </p:nvSpPr>
              <p:spPr bwMode="auto">
                <a:xfrm>
                  <a:off x="2351877" y="4681285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DDC6B462-1BE2-3142-87AD-EF70557C2E85}"/>
                    </a:ext>
                  </a:extLst>
                </p:cNvPr>
                <p:cNvSpPr/>
                <p:nvPr/>
              </p:nvSpPr>
              <p:spPr bwMode="auto">
                <a:xfrm>
                  <a:off x="3127261" y="435886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Model</a:t>
                  </a:r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5AD33CE9-9EFF-BD48-B37E-2EAE0989E952}"/>
                    </a:ext>
                  </a:extLst>
                </p:cNvPr>
                <p:cNvSpPr/>
                <p:nvPr/>
              </p:nvSpPr>
              <p:spPr bwMode="auto">
                <a:xfrm>
                  <a:off x="5083226" y="4693467"/>
                  <a:ext cx="660763" cy="204302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D1818B96-A028-1B43-887A-383CD417B125}"/>
                    </a:ext>
                  </a:extLst>
                </p:cNvPr>
                <p:cNvSpPr/>
                <p:nvPr/>
              </p:nvSpPr>
              <p:spPr bwMode="auto">
                <a:xfrm rot="5400000">
                  <a:off x="1164399" y="4072700"/>
                  <a:ext cx="240102" cy="215815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F3380F2-B09F-6544-8894-DDC1791A2CEB}"/>
                    </a:ext>
                  </a:extLst>
                </p:cNvPr>
                <p:cNvSpPr/>
                <p:nvPr/>
              </p:nvSpPr>
              <p:spPr bwMode="auto">
                <a:xfrm>
                  <a:off x="331646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Sampler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F8B4801A-46C2-E04A-9136-A0D637F63208}"/>
                    </a:ext>
                  </a:extLst>
                </p:cNvPr>
                <p:cNvSpPr/>
                <p:nvPr/>
              </p:nvSpPr>
              <p:spPr bwMode="auto">
                <a:xfrm>
                  <a:off x="285261" y="3130576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Distributions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4C094E0A-A0C5-924C-A817-44B9D0B5C2A3}"/>
                    </a:ext>
                  </a:extLst>
                </p:cNvPr>
                <p:cNvSpPr/>
                <p:nvPr/>
              </p:nvSpPr>
              <p:spPr bwMode="auto">
                <a:xfrm>
                  <a:off x="5819589" y="4346682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Data Object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2DF58CB-92F5-DE44-B4ED-5B0F3DD85F93}"/>
                    </a:ext>
                  </a:extLst>
                </p:cNvPr>
                <p:cNvSpPr/>
                <p:nvPr/>
              </p:nvSpPr>
              <p:spPr bwMode="auto">
                <a:xfrm>
                  <a:off x="6919046" y="5686234"/>
                  <a:ext cx="1905610" cy="873508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rPr>
                    <a:t>OutStream</a:t>
                  </a: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4F047E41-DAB6-8C41-A2B8-97315326E2E6}"/>
                  </a:ext>
                </a:extLst>
              </p:cNvPr>
              <p:cNvSpPr/>
              <p:nvPr/>
            </p:nvSpPr>
            <p:spPr bwMode="auto">
              <a:xfrm rot="2523892">
                <a:off x="7204406" y="5398066"/>
                <a:ext cx="347395" cy="164662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BE40FF-E2AA-144F-AE28-84A746FE5191}"/>
                </a:ext>
              </a:extLst>
            </p:cNvPr>
            <p:cNvSpPr txBox="1"/>
            <p:nvPr/>
          </p:nvSpPr>
          <p:spPr>
            <a:xfrm>
              <a:off x="2351877" y="5850432"/>
              <a:ext cx="1306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Step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828E37C-A41B-6941-B11C-757CE233BCD7}"/>
              </a:ext>
            </a:extLst>
          </p:cNvPr>
          <p:cNvSpPr/>
          <p:nvPr/>
        </p:nvSpPr>
        <p:spPr bwMode="auto">
          <a:xfrm>
            <a:off x="2834850" y="4254052"/>
            <a:ext cx="2387144" cy="1083132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Models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Models: </a:t>
            </a:r>
            <a:r>
              <a:rPr lang="en-US" dirty="0"/>
              <a:t>projection from input to output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sample at a time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Codes</a:t>
            </a:r>
            <a:r>
              <a:rPr lang="en-US" dirty="0"/>
              <a:t>: through code interfaces 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External</a:t>
            </a:r>
            <a:r>
              <a:rPr lang="en-US" dirty="0"/>
              <a:t> </a:t>
            </a:r>
            <a:r>
              <a:rPr lang="en-US" dirty="0">
                <a:solidFill>
                  <a:srgbClr val="006600"/>
                </a:solidFill>
              </a:rPr>
              <a:t>models</a:t>
            </a:r>
            <a:r>
              <a:rPr lang="en-US" dirty="0"/>
              <a:t>: Python based module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Reduced Order Models </a:t>
            </a:r>
            <a:r>
              <a:rPr lang="en-US" dirty="0"/>
              <a:t>(ROMs): surrogates</a:t>
            </a:r>
          </a:p>
          <a:p>
            <a:pPr lvl="2"/>
            <a:r>
              <a:rPr lang="en-US" dirty="0">
                <a:solidFill>
                  <a:srgbClr val="006600"/>
                </a:solidFill>
              </a:rPr>
              <a:t>Hybrid</a:t>
            </a:r>
            <a:r>
              <a:rPr lang="en-US" dirty="0"/>
              <a:t>: Code &amp; ROM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samples at once</a:t>
            </a:r>
          </a:p>
          <a:p>
            <a:pPr lvl="2"/>
            <a:r>
              <a:rPr lang="en-US" dirty="0" err="1">
                <a:solidFill>
                  <a:srgbClr val="006600"/>
                </a:solidFill>
              </a:rPr>
              <a:t>PostProcessors</a:t>
            </a:r>
            <a:r>
              <a:rPr lang="en-US" dirty="0"/>
              <a:t>: </a:t>
            </a:r>
          </a:p>
          <a:p>
            <a:pPr lvl="3"/>
            <a:r>
              <a:rPr lang="en-US" dirty="0"/>
              <a:t>Basic statistic operations</a:t>
            </a:r>
          </a:p>
          <a:p>
            <a:pPr lvl="3"/>
            <a:r>
              <a:rPr lang="en-US" dirty="0"/>
              <a:t>Clustering and data mining</a:t>
            </a:r>
          </a:p>
          <a:p>
            <a:pPr lvl="3"/>
            <a:r>
              <a:rPr lang="en-US" dirty="0"/>
              <a:t>Fourier transforms</a:t>
            </a:r>
          </a:p>
          <a:p>
            <a:pPr lvl="3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03" y="1290414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&lt;variables&gt;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6406" y="799481"/>
            <a:ext cx="8231187" cy="377026"/>
          </a:xfrm>
        </p:spPr>
        <p:txBody>
          <a:bodyPr/>
          <a:lstStyle/>
          <a:p>
            <a:r>
              <a:rPr lang="en-US" b="0" dirty="0"/>
              <a:t>Input Structure: Models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13879" y="2001864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92005" y="210037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92005" y="402934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092005" y="258370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92005" y="451640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092005" y="543780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092005" y="591512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092005" y="49840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7092005" y="305749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92005" y="356988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912918" y="3502758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BC9F0-24A4-AC4E-A8F8-0764CF940FC0}"/>
              </a:ext>
            </a:extLst>
          </p:cNvPr>
          <p:cNvSpPr/>
          <p:nvPr/>
        </p:nvSpPr>
        <p:spPr bwMode="auto">
          <a:xfrm>
            <a:off x="4010343" y="6466464"/>
            <a:ext cx="2884714" cy="29814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Note: find a good XML editor!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3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12813</TotalTime>
  <Words>2429</Words>
  <Application>Microsoft Macintosh PowerPoint</Application>
  <PresentationFormat>On-screen Show (4:3)</PresentationFormat>
  <Paragraphs>815</Paragraphs>
  <Slides>37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</vt:lpstr>
      <vt:lpstr>Lucida Grande</vt:lpstr>
      <vt:lpstr>Times New Roman</vt:lpstr>
      <vt:lpstr>Default Design</vt:lpstr>
      <vt:lpstr>RAVEN Statistical Framework</vt:lpstr>
      <vt:lpstr>Objectives</vt:lpstr>
      <vt:lpstr>Entities in RAVEN?</vt:lpstr>
      <vt:lpstr>The Analysis: the RAVEN Approach</vt:lpstr>
      <vt:lpstr>RAVEN Input Format</vt:lpstr>
      <vt:lpstr>An Example RAVEN Step</vt:lpstr>
      <vt:lpstr>Constructing Entities</vt:lpstr>
      <vt:lpstr>Entity: Models</vt:lpstr>
      <vt:lpstr>Input Structure: Models</vt:lpstr>
      <vt:lpstr>Example Model</vt:lpstr>
      <vt:lpstr>Constructing Entities</vt:lpstr>
      <vt:lpstr>Data Objects</vt:lpstr>
      <vt:lpstr>Entity: DataObjects</vt:lpstr>
      <vt:lpstr>Entity: DataObjects</vt:lpstr>
      <vt:lpstr>Entity: DataObjects</vt:lpstr>
      <vt:lpstr>Input Structure: DataObjects</vt:lpstr>
      <vt:lpstr>Entity: Databases</vt:lpstr>
      <vt:lpstr>Input Structure: Databases</vt:lpstr>
      <vt:lpstr>Constructing Entities</vt:lpstr>
      <vt:lpstr>Entity: Distributions</vt:lpstr>
      <vt:lpstr>Input Structure: Distributions</vt:lpstr>
      <vt:lpstr>Constructing Entities</vt:lpstr>
      <vt:lpstr>Entity: Samplers</vt:lpstr>
      <vt:lpstr>Input Structure: Samplers</vt:lpstr>
      <vt:lpstr>Entity: Optimizers</vt:lpstr>
      <vt:lpstr>Input Structure: Optimizers</vt:lpstr>
      <vt:lpstr>Constructing Entities</vt:lpstr>
      <vt:lpstr>Entity: OutStreams</vt:lpstr>
      <vt:lpstr>Input Structure: OutStreams</vt:lpstr>
      <vt:lpstr>Constructing Entities</vt:lpstr>
      <vt:lpstr>Steps </vt:lpstr>
      <vt:lpstr>Steps</vt:lpstr>
      <vt:lpstr>Step Types (1/2)</vt:lpstr>
      <vt:lpstr>Step Types (2/2)</vt:lpstr>
      <vt:lpstr>RunInfo</vt:lpstr>
      <vt:lpstr>Review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Paul W. Talbot</cp:lastModifiedBy>
  <cp:revision>665</cp:revision>
  <cp:lastPrinted>2001-05-07T20:21:30Z</cp:lastPrinted>
  <dcterms:created xsi:type="dcterms:W3CDTF">1999-10-26T20:37:18Z</dcterms:created>
  <dcterms:modified xsi:type="dcterms:W3CDTF">2019-09-10T15:39:37Z</dcterms:modified>
</cp:coreProperties>
</file>